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30" r:id="rId2"/>
    <p:sldId id="1106" r:id="rId3"/>
    <p:sldId id="1104" r:id="rId4"/>
    <p:sldId id="1102" r:id="rId5"/>
    <p:sldId id="1103" r:id="rId6"/>
    <p:sldId id="1105" r:id="rId7"/>
    <p:sldId id="1098" r:id="rId8"/>
    <p:sldId id="1099" r:id="rId9"/>
    <p:sldId id="1100" r:id="rId10"/>
    <p:sldId id="1101" r:id="rId11"/>
    <p:sldId id="1082" r:id="rId12"/>
    <p:sldId id="1087" r:id="rId13"/>
    <p:sldId id="1094" r:id="rId14"/>
    <p:sldId id="1081" r:id="rId15"/>
    <p:sldId id="1083" r:id="rId16"/>
    <p:sldId id="1095" r:id="rId17"/>
    <p:sldId id="1078" r:id="rId18"/>
    <p:sldId id="1084" r:id="rId19"/>
    <p:sldId id="1085" r:id="rId20"/>
    <p:sldId id="1086" r:id="rId21"/>
    <p:sldId id="1088" r:id="rId22"/>
    <p:sldId id="1089" r:id="rId23"/>
    <p:sldId id="1090" r:id="rId24"/>
    <p:sldId id="1091" r:id="rId25"/>
    <p:sldId id="1092" r:id="rId26"/>
    <p:sldId id="1093" r:id="rId27"/>
    <p:sldId id="1096" r:id="rId28"/>
    <p:sldId id="1097" r:id="rId29"/>
    <p:sldId id="1080" r:id="rId30"/>
    <p:sldId id="1079" r:id="rId31"/>
    <p:sldId id="1071" r:id="rId32"/>
    <p:sldId id="1076" r:id="rId33"/>
    <p:sldId id="1072" r:id="rId34"/>
    <p:sldId id="1074" r:id="rId35"/>
    <p:sldId id="1065" r:id="rId36"/>
    <p:sldId id="1068" r:id="rId37"/>
    <p:sldId id="1067" r:id="rId38"/>
    <p:sldId id="1066" r:id="rId39"/>
    <p:sldId id="1069" r:id="rId40"/>
    <p:sldId id="1070" r:id="rId41"/>
    <p:sldId id="1003" r:id="rId42"/>
    <p:sldId id="1049" r:id="rId43"/>
    <p:sldId id="1050" r:id="rId44"/>
    <p:sldId id="1051" r:id="rId45"/>
    <p:sldId id="1052" r:id="rId46"/>
    <p:sldId id="1053" r:id="rId47"/>
    <p:sldId id="1054" r:id="rId48"/>
    <p:sldId id="1055" r:id="rId49"/>
    <p:sldId id="1057" r:id="rId50"/>
    <p:sldId id="1058" r:id="rId51"/>
    <p:sldId id="1060" r:id="rId52"/>
    <p:sldId id="1056" r:id="rId53"/>
    <p:sldId id="1048" r:id="rId54"/>
    <p:sldId id="1059" r:id="rId55"/>
    <p:sldId id="1061" r:id="rId56"/>
    <p:sldId id="275" r:id="rId57"/>
    <p:sldId id="1062" r:id="rId58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57" autoAdjust="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41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53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17/06/relationships/model3d" Target="../media/model3d2.glb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8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10/02/2020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DDE2-4754-49C9-A801-13053A2B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1302B3-7D71-46A3-A7C3-54BDEAD1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86" y="1439210"/>
            <a:ext cx="5121101" cy="2627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4E50-DE30-48B0-A154-DCDAB66E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82357-7EE8-45A7-9AC6-5287D19F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105198"/>
            <a:ext cx="4979603" cy="2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E75-DBEB-413A-9E58-3C6B8B7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1D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1D47-D2DF-48B5-9A3D-9D5676EEE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5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B8244EDC-2BE4-4503-AAA2-BCE348AD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 bwMode="auto">
          <a:xfrm>
            <a:off x="1441184" y="1708150"/>
            <a:ext cx="626004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5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2C7F-7459-4F35-83A9-04B7A54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C8BA1-F0B3-4706-A7BC-AE05D511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12" y="1708150"/>
            <a:ext cx="66171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4EFA-BF28-4DF2-ADB4-665A8F85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B62F7-48F7-4E69-9CEC-7BB64FE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65" y="3109671"/>
            <a:ext cx="151695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66B-1217-42C5-ADB6-BD68BE1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468F5-7AC8-4E5E-8659-D0B66E7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26" y="1708150"/>
            <a:ext cx="6423160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A8ED-5416-4A34-86F3-06E93E708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18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4845-C468-488B-9991-0ED7994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09160-55E7-4DB8-BBE7-24E018EC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48" y="1708150"/>
            <a:ext cx="596131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1B8A-A597-402E-BA76-C8E5E75D4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32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03C2-284E-448F-BCD8-2FF4D6B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D82E6-F2B8-4E03-843B-17442BA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812" y="1374407"/>
            <a:ext cx="4827404" cy="2647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4CCB-B221-4913-AAAF-114C58EC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160BB-B371-4E00-BC3C-4DCE8FD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7" y="4159652"/>
            <a:ext cx="5004079" cy="2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2AF5-E767-41B2-983E-47090658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–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757F0-2EBE-4481-B189-F1EFDF48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49" y="1708150"/>
            <a:ext cx="658151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0950-7D69-4C8B-9DE4-4A6508239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7E97-6439-462F-A446-C03F8068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DBA18-09E5-49C2-AEC1-D662920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834" y="1708150"/>
            <a:ext cx="646874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AE18-1AF1-4ADF-AE9D-81B2CD263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8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E71-3716-46C1-9FDF-54BC894E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21A85-52D9-46D0-9354-F626DFF6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83" y="1708150"/>
            <a:ext cx="582564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95DA-0804-44CC-8549-4F91C7321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444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10892</TotalTime>
  <Words>3077</Words>
  <Application>Microsoft Office PowerPoint</Application>
  <PresentationFormat>On-screen Show (4:3)</PresentationFormat>
  <Paragraphs>571</Paragraphs>
  <Slides>57</Slides>
  <Notes>36</Notes>
  <HiddenSlides>38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Cambria Math</vt:lpstr>
      <vt:lpstr>blank</vt:lpstr>
      <vt:lpstr>Propulsion Systems for e-VTOL aircraft </vt:lpstr>
      <vt:lpstr>eVTOL 1D losses</vt:lpstr>
      <vt:lpstr>eVTOL 2D losses</vt:lpstr>
      <vt:lpstr>eVTOL phi sig</vt:lpstr>
      <vt:lpstr>eVTOL phi psi</vt:lpstr>
      <vt:lpstr>eVTOL dH</vt:lpstr>
      <vt:lpstr>BB – 2D losses</vt:lpstr>
      <vt:lpstr>BB phi sig</vt:lpstr>
      <vt:lpstr>BB phi psi</vt:lpstr>
      <vt:lpstr>BB dH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1598</cp:revision>
  <cp:lastPrinted>2012-12-13T15:48:07Z</cp:lastPrinted>
  <dcterms:created xsi:type="dcterms:W3CDTF">2008-03-27T10:29:55Z</dcterms:created>
  <dcterms:modified xsi:type="dcterms:W3CDTF">2021-02-13T11:49:30Z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